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0" r:id="rId2"/>
    <p:sldId id="262" r:id="rId3"/>
    <p:sldId id="264" r:id="rId4"/>
    <p:sldId id="269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68" r:id="rId21"/>
  </p:sldIdLst>
  <p:sldSz cx="12192000" cy="6858000"/>
  <p:notesSz cx="6858000" cy="9144000"/>
  <p:embeddedFontLst>
    <p:embeddedFont>
      <p:font typeface="等线" panose="02010600030101010101" pitchFamily="2" charset="-122"/>
      <p:regular r:id="rId23"/>
      <p:bold r:id="rId24"/>
    </p:embeddedFont>
    <p:embeddedFont>
      <p:font typeface="等线 Light" panose="02010600030101010101" pitchFamily="2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0">
          <p15:clr>
            <a:srgbClr val="A4A3A4"/>
          </p15:clr>
        </p15:guide>
        <p15:guide id="4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6A6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97" y="58"/>
      </p:cViewPr>
      <p:guideLst>
        <p:guide orient="horz" pos="2160"/>
        <p:guide pos="3840"/>
        <p:guide pos="370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A033F-0222-4CC1-BF9F-F981BF58137D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19668-87B4-48D6-A516-2BC1813D7A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4C6A7-1B59-48C7-8453-A3D614B42D04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430EE-BD17-419B-BE8C-E46EDA359A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64808" y="2209870"/>
            <a:ext cx="8656320" cy="2404087"/>
            <a:chOff x="1767840" y="1683896"/>
            <a:chExt cx="8656320" cy="2404087"/>
          </a:xfrm>
        </p:grpSpPr>
        <p:sp>
          <p:nvSpPr>
            <p:cNvPr id="16" name="圆角矩形 10"/>
            <p:cNvSpPr/>
            <p:nvPr/>
          </p:nvSpPr>
          <p:spPr>
            <a:xfrm>
              <a:off x="4415828" y="3630148"/>
              <a:ext cx="3360344" cy="45783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汇报人：</a:t>
              </a:r>
              <a:r>
                <a:rPr lang="en-US" altLang="zh-CN" sz="20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2051196</a:t>
              </a:r>
              <a:r>
                <a:rPr lang="zh-CN" altLang="en-US" sz="20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 刘一飞</a:t>
              </a:r>
              <a:endParaRPr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67840" y="1683896"/>
              <a:ext cx="86563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chemeClr val="accent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云计算期末项目答辩</a:t>
              </a:r>
              <a:endParaRPr lang="en-US" altLang="zh-CN" sz="7200" b="1" dirty="0">
                <a:solidFill>
                  <a:schemeClr val="accent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209608" y="2957195"/>
              <a:ext cx="5772785" cy="76200"/>
              <a:chOff x="4998" y="4189"/>
              <a:chExt cx="9091" cy="120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8347" y="4189"/>
                <a:ext cx="2394" cy="1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11221" y="4249"/>
                <a:ext cx="28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4998" y="4249"/>
                <a:ext cx="28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文件分块与备份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文件分块">
            <a:hlinkClick r:id="" action="ppaction://media"/>
            <a:extLst>
              <a:ext uri="{FF2B5EF4-FFF2-40B4-BE49-F238E27FC236}">
                <a16:creationId xmlns:a16="http://schemas.microsoft.com/office/drawing/2014/main" id="{EC67E022-0E58-4D14-A208-73DA30EB6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9620" y="1030236"/>
            <a:ext cx="9192759" cy="51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26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377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DataNode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容错处理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下线datanode">
            <a:hlinkClick r:id="" action="ppaction://media"/>
            <a:extLst>
              <a:ext uri="{FF2B5EF4-FFF2-40B4-BE49-F238E27FC236}">
                <a16:creationId xmlns:a16="http://schemas.microsoft.com/office/drawing/2014/main" id="{79BB6CF7-1232-434C-98D0-4DC911285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057" y="1046120"/>
            <a:ext cx="9221885" cy="51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75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NameNode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容错处理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主备切换">
            <a:hlinkClick r:id="" action="ppaction://media"/>
            <a:extLst>
              <a:ext uri="{FF2B5EF4-FFF2-40B4-BE49-F238E27FC236}">
                <a16:creationId xmlns:a16="http://schemas.microsoft.com/office/drawing/2014/main" id="{DC2F6D4F-2855-48F5-B3D4-C129EEBD6E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915" y="895350"/>
            <a:ext cx="9706169" cy="54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69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149552" y="1468349"/>
            <a:ext cx="5892895" cy="2935691"/>
            <a:chOff x="3156475" y="1411199"/>
            <a:chExt cx="5892895" cy="2935691"/>
          </a:xfrm>
        </p:grpSpPr>
        <p:sp>
          <p:nvSpPr>
            <p:cNvPr id="24" name="文本框 23"/>
            <p:cNvSpPr txBox="1"/>
            <p:nvPr/>
          </p:nvSpPr>
          <p:spPr>
            <a:xfrm>
              <a:off x="3156475" y="3453110"/>
              <a:ext cx="58928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Hive</a:t>
              </a: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环境搭建与数据存储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973448" y="1411199"/>
              <a:ext cx="2258952" cy="22159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03</a:t>
              </a:r>
              <a:endParaRPr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074615" y="4226070"/>
              <a:ext cx="4056617" cy="120820"/>
              <a:chOff x="4062244" y="4196941"/>
              <a:chExt cx="4056617" cy="12082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062244" y="4257351"/>
                <a:ext cx="405661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/>
              <p:cNvSpPr/>
              <p:nvPr/>
            </p:nvSpPr>
            <p:spPr>
              <a:xfrm flipV="1">
                <a:off x="5751226" y="4196941"/>
                <a:ext cx="678652" cy="1208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07806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环境搭建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6708E973-65E7-4782-AB42-E0E2AFDD6CB7}"/>
              </a:ext>
            </a:extLst>
          </p:cNvPr>
          <p:cNvSpPr txBox="1"/>
          <p:nvPr/>
        </p:nvSpPr>
        <p:spPr>
          <a:xfrm>
            <a:off x="4040798" y="4153640"/>
            <a:ext cx="411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hive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节点分配</a:t>
            </a:r>
            <a:endParaRPr lang="en-US" altLang="zh-CN" sz="2000" b="1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2DA215-B499-44AC-AA3D-718458D9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08" y="2286627"/>
            <a:ext cx="9510584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5315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2384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Hive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存储数据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1C1CC1D-018F-4F70-A92F-43001E6F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0" y="1614196"/>
            <a:ext cx="6125170" cy="40971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BD5C76-BF5A-4BCC-9785-48EBB79CB6B2}"/>
              </a:ext>
            </a:extLst>
          </p:cNvPr>
          <p:cNvSpPr/>
          <p:nvPr/>
        </p:nvSpPr>
        <p:spPr>
          <a:xfrm>
            <a:off x="2219987" y="107522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某奢侈品网站后台销售数据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FA3886-C494-4BCB-96EF-89FB852C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50" y="1573281"/>
            <a:ext cx="3909399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084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数据查询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hive数据查询">
            <a:hlinkClick r:id="" action="ppaction://media"/>
            <a:extLst>
              <a:ext uri="{FF2B5EF4-FFF2-40B4-BE49-F238E27FC236}">
                <a16:creationId xmlns:a16="http://schemas.microsoft.com/office/drawing/2014/main" id="{6C7A6AF3-3F68-4372-86E2-7819A68C1A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256" y="1018220"/>
            <a:ext cx="9271487" cy="521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1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67692" y="1468349"/>
            <a:ext cx="4056617" cy="2935691"/>
            <a:chOff x="4074615" y="1411199"/>
            <a:chExt cx="4056617" cy="2935691"/>
          </a:xfrm>
        </p:grpSpPr>
        <p:sp>
          <p:nvSpPr>
            <p:cNvPr id="24" name="文本框 23"/>
            <p:cNvSpPr txBox="1"/>
            <p:nvPr/>
          </p:nvSpPr>
          <p:spPr>
            <a:xfrm>
              <a:off x="4728187" y="3457775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数据可视化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973448" y="1411199"/>
              <a:ext cx="2258952" cy="22159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04</a:t>
              </a:r>
              <a:endParaRPr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074615" y="4226070"/>
              <a:ext cx="4056617" cy="120820"/>
              <a:chOff x="4062244" y="4196941"/>
              <a:chExt cx="4056617" cy="12082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062244" y="4257351"/>
                <a:ext cx="405661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/>
              <p:cNvSpPr/>
              <p:nvPr/>
            </p:nvSpPr>
            <p:spPr>
              <a:xfrm flipV="1">
                <a:off x="5751226" y="4196941"/>
                <a:ext cx="678652" cy="1208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34842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系统架构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CE3DAFD-B67B-4C49-91EA-269021EE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83" y="940231"/>
            <a:ext cx="10150720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723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展示视频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数据可视化">
            <a:hlinkClick r:id="" action="ppaction://media"/>
            <a:extLst>
              <a:ext uri="{FF2B5EF4-FFF2-40B4-BE49-F238E27FC236}">
                <a16:creationId xmlns:a16="http://schemas.microsoft.com/office/drawing/2014/main" id="{20F98B75-B2C3-4AD3-9F4A-BE04F15EEF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660" y="871210"/>
            <a:ext cx="9756679" cy="54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56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81600" y="1226539"/>
            <a:ext cx="1828800" cy="1219987"/>
            <a:chOff x="5181600" y="1503240"/>
            <a:chExt cx="1828800" cy="1219987"/>
          </a:xfrm>
        </p:grpSpPr>
        <p:sp>
          <p:nvSpPr>
            <p:cNvPr id="23" name="文本框 22"/>
            <p:cNvSpPr txBox="1"/>
            <p:nvPr/>
          </p:nvSpPr>
          <p:spPr>
            <a:xfrm>
              <a:off x="5181600" y="150324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accent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目 录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181600" y="2384673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accent2">
                      <a:lumMod val="7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CONTENTS</a:t>
              </a:r>
              <a:endParaRPr lang="zh-CN" altLang="en-US" sz="1600" b="1" dirty="0">
                <a:solidFill>
                  <a:schemeClr val="accent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93004" y="3064536"/>
            <a:ext cx="3922688" cy="650214"/>
            <a:chOff x="2084412" y="3103893"/>
            <a:chExt cx="3922688" cy="650214"/>
          </a:xfrm>
        </p:grpSpPr>
        <p:sp>
          <p:nvSpPr>
            <p:cNvPr id="146" name="矩形 145"/>
            <p:cNvSpPr/>
            <p:nvPr/>
          </p:nvSpPr>
          <p:spPr bwMode="auto">
            <a:xfrm>
              <a:off x="2843126" y="3105752"/>
              <a:ext cx="3163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Hadoop</a:t>
              </a:r>
              <a:r>
                <a:rPr lang="zh-CN" alt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云系统搭建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84412" y="3103893"/>
              <a:ext cx="650214" cy="650214"/>
              <a:chOff x="2084412" y="3103893"/>
              <a:chExt cx="650214" cy="650214"/>
            </a:xfrm>
          </p:grpSpPr>
          <p:sp>
            <p:nvSpPr>
              <p:cNvPr id="132" name="椭圆 131"/>
              <p:cNvSpPr/>
              <p:nvPr/>
            </p:nvSpPr>
            <p:spPr>
              <a:xfrm>
                <a:off x="2084412" y="3103893"/>
                <a:ext cx="650214" cy="65021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48" name="矩形 147"/>
              <p:cNvSpPr/>
              <p:nvPr/>
            </p:nvSpPr>
            <p:spPr bwMode="auto">
              <a:xfrm>
                <a:off x="2106263" y="3226872"/>
                <a:ext cx="611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01</a:t>
                </a:r>
                <a:endParaRPr lang="zh-CN" altLang="en-US" sz="22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grpSp>
        <p:nvGrpSpPr>
          <p:cNvPr id="198" name="组合 197"/>
          <p:cNvGrpSpPr/>
          <p:nvPr/>
        </p:nvGrpSpPr>
        <p:grpSpPr>
          <a:xfrm>
            <a:off x="6914584" y="3064536"/>
            <a:ext cx="3946248" cy="650214"/>
            <a:chOff x="2084412" y="3103893"/>
            <a:chExt cx="3946248" cy="650214"/>
          </a:xfrm>
        </p:grpSpPr>
        <p:sp>
          <p:nvSpPr>
            <p:cNvPr id="203" name="矩形 202"/>
            <p:cNvSpPr/>
            <p:nvPr/>
          </p:nvSpPr>
          <p:spPr bwMode="auto">
            <a:xfrm>
              <a:off x="2843125" y="3105752"/>
              <a:ext cx="31875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分布式存储功能展示</a:t>
              </a: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2084412" y="3103893"/>
              <a:ext cx="650214" cy="650214"/>
              <a:chOff x="2084412" y="3103893"/>
              <a:chExt cx="650214" cy="650214"/>
            </a:xfrm>
          </p:grpSpPr>
          <p:sp>
            <p:nvSpPr>
              <p:cNvPr id="201" name="椭圆 200"/>
              <p:cNvSpPr/>
              <p:nvPr/>
            </p:nvSpPr>
            <p:spPr>
              <a:xfrm>
                <a:off x="2084412" y="3103893"/>
                <a:ext cx="650214" cy="65021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2" name="矩形 201"/>
              <p:cNvSpPr/>
              <p:nvPr/>
            </p:nvSpPr>
            <p:spPr bwMode="auto">
              <a:xfrm>
                <a:off x="2106263" y="3226872"/>
                <a:ext cx="611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02</a:t>
                </a:r>
                <a:endParaRPr lang="zh-CN" altLang="en-US" sz="22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grpSp>
        <p:nvGrpSpPr>
          <p:cNvPr id="205" name="组合 204"/>
          <p:cNvGrpSpPr/>
          <p:nvPr/>
        </p:nvGrpSpPr>
        <p:grpSpPr>
          <a:xfrm>
            <a:off x="1893004" y="4250109"/>
            <a:ext cx="4913080" cy="650214"/>
            <a:chOff x="2084412" y="3103893"/>
            <a:chExt cx="4913080" cy="650214"/>
          </a:xfrm>
        </p:grpSpPr>
        <p:sp>
          <p:nvSpPr>
            <p:cNvPr id="210" name="矩形 209"/>
            <p:cNvSpPr/>
            <p:nvPr/>
          </p:nvSpPr>
          <p:spPr bwMode="auto">
            <a:xfrm>
              <a:off x="2843126" y="3105752"/>
              <a:ext cx="415436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Hive</a:t>
              </a:r>
              <a:r>
                <a:rPr lang="zh-CN" alt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环境搭建与数据存储</a:t>
              </a:r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2084412" y="3103893"/>
              <a:ext cx="650214" cy="650214"/>
              <a:chOff x="2084412" y="3103893"/>
              <a:chExt cx="650214" cy="650214"/>
            </a:xfrm>
          </p:grpSpPr>
          <p:sp>
            <p:nvSpPr>
              <p:cNvPr id="208" name="椭圆 207"/>
              <p:cNvSpPr/>
              <p:nvPr/>
            </p:nvSpPr>
            <p:spPr>
              <a:xfrm>
                <a:off x="2084412" y="3103893"/>
                <a:ext cx="650214" cy="65021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9" name="矩形 208"/>
              <p:cNvSpPr/>
              <p:nvPr/>
            </p:nvSpPr>
            <p:spPr bwMode="auto">
              <a:xfrm>
                <a:off x="2106263" y="3226872"/>
                <a:ext cx="611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03</a:t>
                </a:r>
                <a:endParaRPr lang="zh-CN" altLang="en-US" sz="22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914584" y="4250109"/>
            <a:ext cx="3393920" cy="650214"/>
            <a:chOff x="2084412" y="3103893"/>
            <a:chExt cx="3393920" cy="650214"/>
          </a:xfrm>
        </p:grpSpPr>
        <p:sp>
          <p:nvSpPr>
            <p:cNvPr id="217" name="矩形 216"/>
            <p:cNvSpPr/>
            <p:nvPr/>
          </p:nvSpPr>
          <p:spPr bwMode="auto">
            <a:xfrm>
              <a:off x="2843126" y="3105752"/>
              <a:ext cx="263520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数据可视化</a:t>
              </a: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2084412" y="3103893"/>
              <a:ext cx="650214" cy="650214"/>
              <a:chOff x="2084412" y="3103893"/>
              <a:chExt cx="650214" cy="650214"/>
            </a:xfrm>
          </p:grpSpPr>
          <p:sp>
            <p:nvSpPr>
              <p:cNvPr id="215" name="椭圆 214"/>
              <p:cNvSpPr/>
              <p:nvPr/>
            </p:nvSpPr>
            <p:spPr>
              <a:xfrm>
                <a:off x="2084412" y="3103893"/>
                <a:ext cx="650214" cy="65021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6" name="矩形 215"/>
              <p:cNvSpPr/>
              <p:nvPr/>
            </p:nvSpPr>
            <p:spPr bwMode="auto">
              <a:xfrm>
                <a:off x="2106263" y="3226872"/>
                <a:ext cx="6112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200" b="1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04</a:t>
                </a:r>
                <a:endParaRPr lang="zh-CN" altLang="en-US" sz="22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84207" y="2610113"/>
            <a:ext cx="5823585" cy="1369060"/>
            <a:chOff x="3184208" y="1664335"/>
            <a:chExt cx="5823585" cy="1369060"/>
          </a:xfrm>
        </p:grpSpPr>
        <p:sp>
          <p:nvSpPr>
            <p:cNvPr id="17" name="文本框 16"/>
            <p:cNvSpPr txBox="1"/>
            <p:nvPr/>
          </p:nvSpPr>
          <p:spPr>
            <a:xfrm>
              <a:off x="3184208" y="1664335"/>
              <a:ext cx="582358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accent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THANKS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209608" y="2957195"/>
              <a:ext cx="5772785" cy="76200"/>
              <a:chOff x="4998" y="4189"/>
              <a:chExt cx="9091" cy="120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8347" y="4189"/>
                <a:ext cx="2394" cy="1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11221" y="4249"/>
                <a:ext cx="28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4998" y="4249"/>
                <a:ext cx="286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727404" y="1468349"/>
            <a:ext cx="4737194" cy="2935691"/>
            <a:chOff x="3734327" y="1411199"/>
            <a:chExt cx="4737194" cy="2935691"/>
          </a:xfrm>
        </p:grpSpPr>
        <p:sp>
          <p:nvSpPr>
            <p:cNvPr id="24" name="文本框 23"/>
            <p:cNvSpPr txBox="1"/>
            <p:nvPr/>
          </p:nvSpPr>
          <p:spPr>
            <a:xfrm>
              <a:off x="3734327" y="3390807"/>
              <a:ext cx="47371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Hadoop</a:t>
              </a: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云系统搭建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992683" y="1411199"/>
              <a:ext cx="2220481" cy="22159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01</a:t>
              </a:r>
              <a:endParaRPr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074615" y="4226070"/>
              <a:ext cx="4056617" cy="120820"/>
              <a:chOff x="4062244" y="4196941"/>
              <a:chExt cx="4056617" cy="12082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062244" y="4257351"/>
                <a:ext cx="405661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/>
              <p:cNvSpPr/>
              <p:nvPr/>
            </p:nvSpPr>
            <p:spPr>
              <a:xfrm flipV="1">
                <a:off x="5751226" y="4196941"/>
                <a:ext cx="678652" cy="1208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整体系统架构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9B24FBFE-6BC4-4C61-A20F-7111D9FFC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54" y="1207193"/>
            <a:ext cx="7024833" cy="496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09D2A26-15A9-4D66-BBAB-DEF2ACBBB33A}"/>
              </a:ext>
            </a:extLst>
          </p:cNvPr>
          <p:cNvSpPr txBox="1"/>
          <p:nvPr/>
        </p:nvSpPr>
        <p:spPr>
          <a:xfrm>
            <a:off x="8849816" y="2951946"/>
            <a:ext cx="2583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Hadoop</a:t>
            </a:r>
            <a:r>
              <a:rPr lang="zh-CN" altLang="en-US" sz="28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HA</a:t>
            </a:r>
          </a:p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高可用集群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整体系统架构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09683F5-D5C5-45AA-A700-BD094838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05" y="1542102"/>
            <a:ext cx="9632515" cy="17375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A12B1A-1F5C-4488-8250-93250B4D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05" y="3950505"/>
            <a:ext cx="9602032" cy="17375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2301269-9C3B-4009-9DDE-533FC53F9B00}"/>
              </a:ext>
            </a:extLst>
          </p:cNvPr>
          <p:cNvSpPr txBox="1"/>
          <p:nvPr/>
        </p:nvSpPr>
        <p:spPr>
          <a:xfrm>
            <a:off x="3938160" y="3247965"/>
            <a:ext cx="411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Hadoop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HA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节点分配</a:t>
            </a:r>
            <a:endParaRPr lang="en-US" altLang="zh-CN" sz="2000" b="1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08E973-65E7-4782-AB42-E0E2AFDD6CB7}"/>
              </a:ext>
            </a:extLst>
          </p:cNvPr>
          <p:cNvSpPr txBox="1"/>
          <p:nvPr/>
        </p:nvSpPr>
        <p:spPr>
          <a:xfrm>
            <a:off x="4040798" y="5665200"/>
            <a:ext cx="411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defRPr>
            </a:lvl1pPr>
          </a:lstStyle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HA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yarn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节点分配</a:t>
            </a:r>
            <a:endParaRPr lang="en-US" altLang="zh-CN" sz="2000" b="1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42119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云系统配置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7CE262D-9B16-460C-B4E6-B1B7026A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58" y="3440851"/>
            <a:ext cx="7268374" cy="24244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8AA38B1-197A-4967-B703-9B604E25E1DE}"/>
              </a:ext>
            </a:extLst>
          </p:cNvPr>
          <p:cNvSpPr txBox="1"/>
          <p:nvPr/>
        </p:nvSpPr>
        <p:spPr>
          <a:xfrm>
            <a:off x="7696710" y="4448221"/>
            <a:ext cx="4110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Replication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</a:t>
            </a:r>
          </a:p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Block Size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128MB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F60A5A-688C-42DC-A513-E8BEC452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8" y="1315159"/>
            <a:ext cx="7268375" cy="167882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8ADE196-0487-4084-8BE4-C4417F5BF36C}"/>
              </a:ext>
            </a:extLst>
          </p:cNvPr>
          <p:cNvSpPr txBox="1"/>
          <p:nvPr/>
        </p:nvSpPr>
        <p:spPr>
          <a:xfrm>
            <a:off x="7817113" y="1701893"/>
            <a:ext cx="41104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pitchFamily="18" charset="-122"/>
                <a:ea typeface="汉仪中宋S" panose="00020600040101010101" pitchFamily="18" charset="-122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node01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192.168.88.101</a:t>
            </a:r>
          </a:p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node02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192.168.88.102</a:t>
            </a:r>
          </a:p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node03</a:t>
            </a:r>
            <a:r>
              <a:rPr lang="zh-CN" altLang="en-US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</a:t>
            </a:r>
            <a:r>
              <a:rPr lang="en-US" altLang="zh-CN" sz="2000" b="1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192.168.88.103</a:t>
            </a:r>
          </a:p>
          <a:p>
            <a:pPr algn="ctr"/>
            <a:endParaRPr lang="en-US" altLang="zh-CN" sz="2000" b="1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7767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0524" y="402593"/>
            <a:ext cx="2232026" cy="2232026"/>
            <a:chOff x="542924" y="345443"/>
            <a:chExt cx="2232026" cy="2232026"/>
          </a:xfrm>
        </p:grpSpPr>
        <p:sp>
          <p:nvSpPr>
            <p:cNvPr id="69" name="矩形: 圆角 68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0800000">
            <a:off x="9344024" y="4098293"/>
            <a:ext cx="2232026" cy="2232026"/>
            <a:chOff x="542924" y="345443"/>
            <a:chExt cx="2232026" cy="2232026"/>
          </a:xfrm>
        </p:grpSpPr>
        <p:sp>
          <p:nvSpPr>
            <p:cNvPr id="75" name="矩形: 圆角 74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695351" y="1468349"/>
            <a:ext cx="4801314" cy="2935691"/>
            <a:chOff x="3702274" y="1411199"/>
            <a:chExt cx="4801314" cy="2935691"/>
          </a:xfrm>
        </p:grpSpPr>
        <p:sp>
          <p:nvSpPr>
            <p:cNvPr id="24" name="文本框 23"/>
            <p:cNvSpPr txBox="1"/>
            <p:nvPr/>
          </p:nvSpPr>
          <p:spPr>
            <a:xfrm>
              <a:off x="3702274" y="3390807"/>
              <a:ext cx="48013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分布式</a:t>
              </a:r>
              <a:r>
                <a:rPr lang="zh-CN" altLang="en-US" sz="4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存储功能展示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973448" y="1411199"/>
              <a:ext cx="2258952" cy="22159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 R" panose="00020600040101010101" pitchFamily="18" charset="-122"/>
                  <a:sym typeface="+mn-lt"/>
                </a:rPr>
                <a:t>02</a:t>
              </a:r>
              <a:endParaRPr lang="zh-CN" altLang="en-US" sz="7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R" panose="00020600040101010101" pitchFamily="18" charset="-122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074615" y="4226070"/>
              <a:ext cx="4056617" cy="120820"/>
              <a:chOff x="4062244" y="4196941"/>
              <a:chExt cx="4056617" cy="12082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062244" y="4257351"/>
                <a:ext cx="405661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/>
              <p:cNvSpPr/>
              <p:nvPr/>
            </p:nvSpPr>
            <p:spPr>
              <a:xfrm flipV="1">
                <a:off x="5751226" y="4196941"/>
                <a:ext cx="678652" cy="1208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86907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启动集群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启动集群">
            <a:hlinkClick r:id="" action="ppaction://media"/>
            <a:extLst>
              <a:ext uri="{FF2B5EF4-FFF2-40B4-BE49-F238E27FC236}">
                <a16:creationId xmlns:a16="http://schemas.microsoft.com/office/drawing/2014/main" id="{8967402A-0B85-46B9-9EB6-71E5F722AB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1177" y="895350"/>
            <a:ext cx="9516350" cy="5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8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323850"/>
            <a:ext cx="200025" cy="57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5905" y="34799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 M" panose="00020600040101010101" pitchFamily="18" charset="-122"/>
                <a:sym typeface="+mn-lt"/>
              </a:rPr>
              <a:t>文件上传下载及一致性</a:t>
            </a: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1127416" y="5800723"/>
            <a:ext cx="800101" cy="800101"/>
            <a:chOff x="542924" y="345443"/>
            <a:chExt cx="2232026" cy="2232026"/>
          </a:xfrm>
        </p:grpSpPr>
        <p:sp>
          <p:nvSpPr>
            <p:cNvPr id="30" name="矩形: 圆角 29"/>
            <p:cNvSpPr/>
            <p:nvPr/>
          </p:nvSpPr>
          <p:spPr>
            <a:xfrm>
              <a:off x="542924" y="890905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5400000">
              <a:off x="-114791" y="1339043"/>
              <a:ext cx="2052000" cy="64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542924" y="722630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 rot="5400000">
              <a:off x="-36529" y="1429056"/>
              <a:ext cx="2232026" cy="64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文件一致性">
            <a:hlinkClick r:id="" action="ppaction://media"/>
            <a:extLst>
              <a:ext uri="{FF2B5EF4-FFF2-40B4-BE49-F238E27FC236}">
                <a16:creationId xmlns:a16="http://schemas.microsoft.com/office/drawing/2014/main" id="{81296061-82C2-4298-958C-CC5151FA48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5895" y="895350"/>
            <a:ext cx="9580209" cy="53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1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6866AB"/>
      </a:accent1>
      <a:accent2>
        <a:srgbClr val="BFBFBF"/>
      </a:accent2>
      <a:accent3>
        <a:srgbClr val="6866AB"/>
      </a:accent3>
      <a:accent4>
        <a:srgbClr val="BFBFBF"/>
      </a:accent4>
      <a:accent5>
        <a:srgbClr val="6866AB"/>
      </a:accent5>
      <a:accent6>
        <a:srgbClr val="BFBFBF"/>
      </a:accent6>
      <a:hlink>
        <a:srgbClr val="00B0F0"/>
      </a:hlink>
      <a:folHlink>
        <a:srgbClr val="00B0F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133</Words>
  <Application>Microsoft Office PowerPoint</Application>
  <PresentationFormat>宽屏</PresentationFormat>
  <Paragraphs>45</Paragraphs>
  <Slides>20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等线 Light</vt:lpstr>
      <vt:lpstr>阿里巴巴普惠体 M</vt:lpstr>
      <vt:lpstr>阿里巴巴普惠体 R</vt:lpstr>
      <vt:lpstr>-apple-system</vt:lpstr>
      <vt:lpstr>思源黑体 CN Medium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18010</dc:creator>
  <cp:lastModifiedBy>刘一飞</cp:lastModifiedBy>
  <cp:revision>33</cp:revision>
  <dcterms:created xsi:type="dcterms:W3CDTF">2021-12-23T06:35:00Z</dcterms:created>
  <dcterms:modified xsi:type="dcterms:W3CDTF">2022-12-20T02:11:47Z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1CFAFFF0B520430AB784014A08F6F8E6</vt:lpwstr>
  </property>
  <property fmtid="{D5CDD505-2E9C-101B-9397-08002B2CF9AE}" pid="3" name="KSOProductBuildVer">
    <vt:lpwstr>2052-11.1.0.11365</vt:lpwstr>
  </property>
  <property fmtid="{D5CDD505-2E9C-101B-9397-08002B2CF9AE}" pid="4" name="KSOTemplateUUID">
    <vt:lpwstr>v1.0_mb_teC8RN2kHdPO4hKIy/2S1w==</vt:lpwstr>
  </property>
</Properties>
</file>